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12AE-7000-477D-A8EE-3AA1C401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EC7B6-5BA6-45ED-9A50-28E5B9384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A2383-EF71-4F94-86FA-E68F38D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53FF7-0751-4A81-A591-3B885A1F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28073-85D0-46B3-9B0C-5D24360A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FB706-9B9F-4680-927D-49E592CAA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329E2-57E5-465F-81FE-113F9842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9802C6-E930-478A-9210-0EB3D33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71282-0414-4403-9279-AADA9FA4A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54AB0-73A5-4DC5-B4E4-04529498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8B4F7-2E8B-4462-88CB-DFBC45B1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4DC2DD-D173-473E-BBE6-14F8D7585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4055B1-90AD-4867-AF4C-DEC52434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7A050-A343-4B19-B5B6-32D0A481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0F0BE-A45E-4FB9-835D-39BA912B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D1A11-1971-4C6C-96DB-F514565B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F509A-58BA-4342-97E8-D158346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4415E-949D-4ECD-B5DF-243A9AC98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59E9A-50C4-4E72-A358-C41B4F7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A26A0-F4C6-4B6E-8BFF-3C1A6905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5B755-85AB-4AE8-851A-A4836ED1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6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92B09-03CB-4D9F-915E-EC61CB6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BA5CE-13E4-436E-8C70-3A19084F5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0ED91-C401-4EAF-AB98-6BEC3A6D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C754B-3C16-4F86-A66B-0AF9005C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9A78D-9FEB-4300-9491-C3328524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1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AA359-14E7-4512-A4CE-8D765B74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C8547-32FF-4AAF-A37A-B8E073AF6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BA374D-4752-466A-8496-EAFBF623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E33B2C-87A6-44EF-853D-0770B44C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EAD77-1DDE-4EB9-A6DC-BCA84A1D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19EDF0-9120-45EB-8ED6-9A75D36A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EE5F9-9555-4082-BFF4-41EBDEC4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34190-5FF9-4C89-B885-406F7D7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A749D-A26D-4045-9387-9F9A3DE95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296C4F-0E0E-40CC-8F93-5BD02C724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701A39-B16E-46B5-A3B6-354F8CCFD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35F66-29B5-4851-8339-7B406052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1574F3-1437-4004-B96F-EFB0A1F7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BDC8EB-4D33-42AC-A3F0-3430591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0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CA7D-E3CA-49F5-A82D-5F0050B3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9C63AA-8077-4659-B376-FF6A906A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F879F3-4CE0-48FD-B714-99F14A5D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E4F737-5761-45C9-B449-E8F896E1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0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1E306E-F45A-48DB-AE0E-AE72C8EA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C9CED0-D4DF-40C5-AD93-7E21E953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850637-37DE-41BA-A49D-CA650E73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5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2FC2D-C570-4897-80BD-86F90896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632AB-3144-418A-A40E-9D7F680D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AF30D-0E26-4B42-8956-5B871D84C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CFA3A0-BA0F-4734-93C1-ABF25A4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900FA-CBDC-4553-A7DE-F136EE07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8BD46B-DA76-4099-90C3-47FAC281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25BB7-BE9D-4786-A186-A0BC5AC1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2B69A8-9639-40BF-B55A-E153AED8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3349D-BEBD-4E70-B2F3-905437688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A31BF5-76B5-4864-B133-F18314AD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3DDBBF-738C-480E-BBC2-70C28569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84061-0517-4DE2-AD50-AF6F913E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0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5EDA-2202-461B-A37C-11ACA5FE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CF8F33-5F7E-4387-8046-C106E0C1D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46652-729C-4168-9AD3-D521DDEF2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AF056-0CF0-438A-9E74-F05293962A0C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191AF-5222-43A8-B400-DBFF5B0EE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36BC74-AC47-466C-B2D5-2E916212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8E6D4-D02D-402D-B9E3-14B09CB6D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/>
          <a:stretch/>
        </p:blipFill>
        <p:spPr>
          <a:xfrm>
            <a:off x="2309" y="0"/>
            <a:ext cx="807258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5C1043-AB47-4EEC-AB00-80F08B1FE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8074891" y="0"/>
            <a:ext cx="150783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734ED-16EE-4284-9EC8-7DD538B9A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>
            <a:off x="9582728" y="0"/>
            <a:ext cx="1507837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EE03B1-C042-44B0-AF5E-B003C2DBF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11090565" y="0"/>
            <a:ext cx="109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38" y="2418746"/>
            <a:ext cx="2077777" cy="3121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7393" y="849086"/>
            <a:ext cx="6283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Аналитическая записка</a:t>
            </a:r>
          </a:p>
          <a:p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1195" y="2418746"/>
            <a:ext cx="3774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Брусницына Н.В.,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читель МАОУ лицей № 100, ВКК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046317" y="322156"/>
            <a:ext cx="978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Методическая тема: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Смысловое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чтение как средство развития читательской грамотности на уроках английского языка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8647" y="1425918"/>
            <a:ext cx="77188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Цель: 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создание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образовательной среды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для формирования читательской грамотности на уроках английского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языка</a:t>
            </a:r>
          </a:p>
          <a:p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Задачи:</a:t>
            </a:r>
          </a:p>
          <a:p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изучить опыт применения методов смыслового чтения на уроках иностранного языка;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изучить теоретическую базу вопроса формирования читательской грамотности;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провести мониторинг читательской грамотности с целью выявить ее уровень;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разработать систему уроков с использованием методов смыслового чтения;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провести повторный мониторинг с целью анализа изменений уровня развития читательской грамотности;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проанализировать результаты мониторинга и сделать выводы об эффективности применения методов смыслового чтения как средства повышения уровня читательской грамотности.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52600" y="288879"/>
            <a:ext cx="3211286" cy="6020481"/>
            <a:chOff x="0" y="-76200"/>
            <a:chExt cx="2266950" cy="4714875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9050" y="847725"/>
              <a:ext cx="1714500" cy="51435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Игровые технологии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0" y="-76200"/>
              <a:ext cx="2266950" cy="923925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Используемые технологии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0" y="4067175"/>
              <a:ext cx="1704975" cy="5715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Здоровьесберегающие технологии 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9050" y="2333625"/>
              <a:ext cx="1695450" cy="7239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Информационно-коммуникационные технологии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9050" y="1504950"/>
              <a:ext cx="1695450" cy="685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Технология развития критического  мышления 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9050" y="3219450"/>
              <a:ext cx="1685925" cy="685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Технология проблемного обучения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62600" y="878764"/>
            <a:ext cx="520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Разработки: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Материал к уроку «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About the UK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Серия уроков «Знакомимся с алфавитом» для первых, вторых классов»;</a:t>
            </a:r>
          </a:p>
          <a:p>
            <a:pPr marL="285750" indent="-285750">
              <a:buFontTx/>
              <a:buChar char="-"/>
            </a:pP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Серия уроков «Мои первые шаги в чтении для первых, вторых классов»;</a:t>
            </a:r>
          </a:p>
          <a:p>
            <a:pPr marL="285750" indent="-285750">
              <a:buFontTx/>
              <a:buChar char="-"/>
            </a:pP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Серия упражнений для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тработки навыков смыслового чтения (4 класс, 5 класс, 7 класс)</a:t>
            </a:r>
          </a:p>
          <a:p>
            <a:pPr marL="285750" indent="-285750">
              <a:buFontTx/>
              <a:buChar char="-"/>
            </a:pP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877056"/>
              </p:ext>
            </p:extLst>
          </p:nvPr>
        </p:nvGraphicFramePr>
        <p:xfrm>
          <a:off x="1701798" y="229394"/>
          <a:ext cx="6515101" cy="420624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727201">
                  <a:extLst>
                    <a:ext uri="{9D8B030D-6E8A-4147-A177-3AD203B41FA5}">
                      <a16:colId xmlns:a16="http://schemas.microsoft.com/office/drawing/2014/main" val="1088959362"/>
                    </a:ext>
                  </a:extLst>
                </a:gridCol>
                <a:gridCol w="817005">
                  <a:extLst>
                    <a:ext uri="{9D8B030D-6E8A-4147-A177-3AD203B41FA5}">
                      <a16:colId xmlns:a16="http://schemas.microsoft.com/office/drawing/2014/main" val="3643726060"/>
                    </a:ext>
                  </a:extLst>
                </a:gridCol>
                <a:gridCol w="795895">
                  <a:extLst>
                    <a:ext uri="{9D8B030D-6E8A-4147-A177-3AD203B41FA5}">
                      <a16:colId xmlns:a16="http://schemas.microsoft.com/office/drawing/2014/main" val="154713291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12147209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63912472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64394349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835648754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Показатели развития функциональной</a:t>
                      </a:r>
                      <a:r>
                        <a:rPr lang="ru-RU" sz="12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грамотности 2022-2023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0524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9617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класс (1 четверть)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класс (4 четверть)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класс (</a:t>
                      </a:r>
                      <a:r>
                        <a:rPr lang="ru-RU" sz="12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четверть)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793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Владеют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владеют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Владеют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владеют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Владеют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владеют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874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Находить в тексте предложенные слова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97%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3%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32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Составлять связный текст из разрозненных частей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41%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85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Составлять предложения из частей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46%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71%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78%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3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Находить ответы на вопросы в тексте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57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71%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199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Озаглавить текст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71%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78%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454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Находить лишнее слово в логическом ряду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79%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86%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921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Понимать задание на английском языке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44%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56%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67035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01798" y="4575334"/>
            <a:ext cx="87249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 диаграмме представлены изменения показателей развития читательской грамотности для обучающихся одной  параллели на протяжении года.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Анализируя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диаграмму, можно увидеть, что количество обучающихся, которые могут находить в тексте предложенные слова и найти лишнее слово в логическом ряду, увеличилось до 100%; количество обучающихся, которые могут составить предложение из частей и найти ответы на вопросы в тексте увеличилось до 79%; количество обучающихся, которые могут понять задание на английском языке увеличилось до 44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%. В целом наблюдается положительная тенденция в развитии читательской грамотности.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9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1675"/>
              </p:ext>
            </p:extLst>
          </p:nvPr>
        </p:nvGraphicFramePr>
        <p:xfrm>
          <a:off x="1495787" y="3170895"/>
          <a:ext cx="5934075" cy="45656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2708162818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98931214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Результаты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ГИА (средний балл)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536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07643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499688"/>
              </p:ext>
            </p:extLst>
          </p:nvPr>
        </p:nvGraphicFramePr>
        <p:xfrm>
          <a:off x="1495787" y="765480"/>
          <a:ext cx="9568452" cy="164339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34795">
                  <a:extLst>
                    <a:ext uri="{9D8B030D-6E8A-4147-A177-3AD203B41FA5}">
                      <a16:colId xmlns:a16="http://schemas.microsoft.com/office/drawing/2014/main" val="289136762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08651122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980909023"/>
                    </a:ext>
                  </a:extLst>
                </a:gridCol>
                <a:gridCol w="1319348">
                  <a:extLst>
                    <a:ext uri="{9D8B030D-6E8A-4147-A177-3AD203B41FA5}">
                      <a16:colId xmlns:a16="http://schemas.microsoft.com/office/drawing/2014/main" val="2528581760"/>
                    </a:ext>
                  </a:extLst>
                </a:gridCol>
                <a:gridCol w="1149532">
                  <a:extLst>
                    <a:ext uri="{9D8B030D-6E8A-4147-A177-3AD203B41FA5}">
                      <a16:colId xmlns:a16="http://schemas.microsoft.com/office/drawing/2014/main" val="1599028501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3327572144"/>
                    </a:ext>
                  </a:extLst>
                </a:gridCol>
                <a:gridCol w="1397726">
                  <a:extLst>
                    <a:ext uri="{9D8B030D-6E8A-4147-A177-3AD203B41FA5}">
                      <a16:colId xmlns:a16="http://schemas.microsoft.com/office/drawing/2014/main" val="3284271588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Качество знаний по предмету английский язык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7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2-4 классы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5-9 классы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10-11 классы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874323"/>
                  </a:ext>
                </a:extLst>
              </a:tr>
              <a:tr h="501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успеваемость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качество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успеваемость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качество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успеваемость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качество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122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2020-2021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57%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4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2021-2022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61%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16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79%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34138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955379"/>
              </p:ext>
            </p:extLst>
          </p:nvPr>
        </p:nvGraphicFramePr>
        <p:xfrm>
          <a:off x="1495787" y="4503145"/>
          <a:ext cx="5934075" cy="68484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641310822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93871811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Результаты ВПР (средний балл)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661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2020-2021 (7 класс)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3,8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2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 (7 класс)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4,3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80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8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4120"/>
              </p:ext>
            </p:extLst>
          </p:nvPr>
        </p:nvGraphicFramePr>
        <p:xfrm>
          <a:off x="1326287" y="282778"/>
          <a:ext cx="6276295" cy="267309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39069">
                  <a:extLst>
                    <a:ext uri="{9D8B030D-6E8A-4147-A177-3AD203B41FA5}">
                      <a16:colId xmlns:a16="http://schemas.microsoft.com/office/drawing/2014/main" val="1656274065"/>
                    </a:ext>
                  </a:extLst>
                </a:gridCol>
                <a:gridCol w="5137226">
                  <a:extLst>
                    <a:ext uri="{9D8B030D-6E8A-4147-A177-3AD203B41FA5}">
                      <a16:colId xmlns:a16="http://schemas.microsoft.com/office/drawing/2014/main" val="388949398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Победители, призеры районных, городских конкурсов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627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2020-2021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место в заочном этапе Городского конкурса литературных переводов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561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2021-2022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Победитель в номинации районного конкурса «Твоя минута славы»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Победитель в номинации городского телекоммуникационного проекта «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Big Challenge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место в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городском конкурсе «Английский+»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место в городском конкурсе «</a:t>
                      </a: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Francophonovision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996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место в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городском конкурсе «Английский+»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место в районном проекте «Знатоки»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победителя и 4 призера школьного этапа ВСОШ (5 классы)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6466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9" t="6017" r="4945" b="5184"/>
          <a:stretch/>
        </p:blipFill>
        <p:spPr>
          <a:xfrm rot="10800000">
            <a:off x="8027142" y="517639"/>
            <a:ext cx="2991442" cy="2203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2089" y="3786199"/>
            <a:ext cx="2037806" cy="1528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09" y="3572022"/>
            <a:ext cx="1427816" cy="2053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9" y="3503508"/>
            <a:ext cx="1460501" cy="2065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5" y="3535576"/>
            <a:ext cx="1472181" cy="2039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82" y="3535575"/>
            <a:ext cx="1503118" cy="21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24484"/>
              </p:ext>
            </p:extLst>
          </p:nvPr>
        </p:nvGraphicFramePr>
        <p:xfrm>
          <a:off x="1574482" y="486545"/>
          <a:ext cx="6341609" cy="197167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797050">
                  <a:extLst>
                    <a:ext uri="{9D8B030D-6E8A-4147-A177-3AD203B41FA5}">
                      <a16:colId xmlns:a16="http://schemas.microsoft.com/office/drawing/2014/main" val="1720720131"/>
                    </a:ext>
                  </a:extLst>
                </a:gridCol>
                <a:gridCol w="4544559">
                  <a:extLst>
                    <a:ext uri="{9D8B030D-6E8A-4147-A177-3AD203B41FA5}">
                      <a16:colId xmlns:a16="http://schemas.microsoft.com/office/drawing/2014/main" val="236978939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Представление опыта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77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2020-2021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Выступление на педсовете по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теме: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«Профессиональный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стандарт педагога: внедрение и применение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»,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МОАУ СОШ №22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529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2021-2022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Выступление на районном семинаре по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теме: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«Смысловое чтение на уроках английского языка»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344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Выступление на педсовете по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теме: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«Работа в социальных сетях», МАОУ лицей №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880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Публикация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разработки к уроку «</a:t>
                      </a:r>
                      <a:r>
                        <a:rPr lang="en-US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About the UK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1938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62543"/>
              </p:ext>
            </p:extLst>
          </p:nvPr>
        </p:nvGraphicFramePr>
        <p:xfrm>
          <a:off x="5297397" y="3410086"/>
          <a:ext cx="6341609" cy="174339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20466">
                  <a:extLst>
                    <a:ext uri="{9D8B030D-6E8A-4147-A177-3AD203B41FA5}">
                      <a16:colId xmlns:a16="http://schemas.microsoft.com/office/drawing/2014/main" val="833742191"/>
                    </a:ext>
                  </a:extLst>
                </a:gridCol>
                <a:gridCol w="4421143">
                  <a:extLst>
                    <a:ext uri="{9D8B030D-6E8A-4147-A177-3AD203B41FA5}">
                      <a16:colId xmlns:a16="http://schemas.microsoft.com/office/drawing/2014/main" val="91967668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Экспертная деятельность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17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2020-по наст время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Эксперт, привлекаемый для осуществления всестороннего анализа профессиональной деятельности педагогических работников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284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2022-2023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Эксперт районной комиссии по проверке ОГЭ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23437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Организация мероприятий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566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 год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Районный лингвострановедческий </a:t>
                      </a:r>
                      <a:r>
                        <a:rPr lang="ru-RU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квест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«Неизвестная Европа»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25079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20" y="2852057"/>
            <a:ext cx="1810089" cy="2524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527385"/>
            <a:ext cx="2654300" cy="1930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49" y="2852057"/>
            <a:ext cx="1763751" cy="24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679</Words>
  <Application>Microsoft Office PowerPoint</Application>
  <PresentationFormat>Широкоэкранный</PresentationFormat>
  <Paragraphs>171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57</cp:revision>
  <dcterms:created xsi:type="dcterms:W3CDTF">2021-07-20T13:09:20Z</dcterms:created>
  <dcterms:modified xsi:type="dcterms:W3CDTF">2023-09-25T12:32:30Z</dcterms:modified>
</cp:coreProperties>
</file>